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896" r:id="rId2"/>
    <p:sldId id="2904" r:id="rId3"/>
    <p:sldId id="2897" r:id="rId4"/>
    <p:sldId id="2912" r:id="rId5"/>
    <p:sldId id="2898" r:id="rId6"/>
    <p:sldId id="2899" r:id="rId7"/>
    <p:sldId id="2915" r:id="rId8"/>
    <p:sldId id="2901" r:id="rId9"/>
    <p:sldId id="2902" r:id="rId10"/>
    <p:sldId id="29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019"/>
    <a:srgbClr val="3A8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79"/>
    <p:restoredTop sz="75345"/>
  </p:normalViewPr>
  <p:slideViewPr>
    <p:cSldViewPr snapToGrid="0" snapToObjects="1">
      <p:cViewPr varScale="1">
        <p:scale>
          <a:sx n="46" d="100"/>
          <a:sy n="46" d="100"/>
        </p:scale>
        <p:origin x="19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0D8DC-1F37-B248-B5F1-A651ECD5D68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19C92-5C99-4241-9A48-3D01892D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Standard: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Essential Concept:  Communicate and work productively with others emphasizing collaboration and cultural awareness to produce quality work. </a:t>
            </a:r>
          </a:p>
          <a:p>
            <a:pPr rtl="0"/>
            <a:br>
              <a:rPr lang="en-US" sz="1200" b="0" dirty="0">
                <a:effectLst/>
              </a:rPr>
            </a:b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Skill: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Interact positively as a team member.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Cooperate with others in a group setting.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Generate ideas with group members.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Are active listeners**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Read and understand information in a variety of forms.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Express ideas**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9C92-5C99-4241-9A48-3D01892D42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8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Eras Medium ITC" panose="020B0602030504020804" pitchFamily="34" charset="77"/>
              </a:rPr>
              <a:t>Facilitate discussion with students.  When they seem to be wrapping it up, tell them, “We are going to read a story about a VERY interesting frog named Spark.  Spark is going to teach us some important skills”. </a:t>
            </a:r>
            <a:endParaRPr lang="en-US" b="0" dirty="0">
              <a:latin typeface="Eras Medium ITC" panose="020B0602030504020804" pitchFamily="34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9C92-5C99-4241-9A48-3D01892D42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Notes: Click forward to automatically play The Orange Frog Kid’s book. Click forward once more to view the video in full screen.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9C92-5C99-4241-9A48-3D01892D42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Action:</a:t>
            </a:r>
            <a:endParaRPr lang="en-US" b="0" dirty="0"/>
          </a:p>
          <a:p>
            <a:r>
              <a:rPr lang="en-US" b="0" dirty="0">
                <a:solidFill>
                  <a:srgbClr val="000000"/>
                </a:solidFill>
              </a:rPr>
              <a:t>Ask the students to have an elbow partner discussion -- </a:t>
            </a:r>
            <a:r>
              <a:rPr lang="en-US" b="0" i="1" dirty="0">
                <a:solidFill>
                  <a:srgbClr val="000000"/>
                </a:solidFill>
              </a:rPr>
              <a:t>“What frog are you like? When I think about the frogs, I think about their traits.  I think about the things they have said (reference chart). I am most like _______, because ___________”. </a:t>
            </a:r>
            <a:endParaRPr lang="en-US" b="0" dirty="0"/>
          </a:p>
          <a:p>
            <a:br>
              <a:rPr lang="en-US" b="0" dirty="0"/>
            </a:br>
            <a:r>
              <a:rPr lang="en-US" b="0" i="1" dirty="0">
                <a:solidFill>
                  <a:srgbClr val="000000"/>
                </a:solidFill>
              </a:rPr>
              <a:t>     **Example: “I am most like Bull, because I am the type of person that works every second of every day. I like to make sure all of my work is done and done correctly. I don’t care much about having fun”. 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9C92-5C99-4241-9A48-3D01892D42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8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19C92-5C99-4241-9A48-3D01892D42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0A3A59-BBF6-A848-9149-69D16EF7D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E7A41D-5F1F-654E-BCF5-D4CE224917C6}"/>
              </a:ext>
            </a:extLst>
          </p:cNvPr>
          <p:cNvSpPr txBox="1">
            <a:spLocks/>
          </p:cNvSpPr>
          <p:nvPr userDrawn="1"/>
        </p:nvSpPr>
        <p:spPr>
          <a:xfrm>
            <a:off x="1163058" y="6559321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85240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C313C-32E9-7649-B607-F34BE9DDE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72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17E7D-8F59-BE48-A88A-2A278169C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0E0C70-34F4-0B45-BA3A-BD6CCFE2AA5C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1746EF-F984-0B48-9077-A428A0F1694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B353DB-BA3E-AD46-B1CE-465050579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1" y="365125"/>
            <a:ext cx="7438974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1DF49D-194E-1F4F-8810-84F49A41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1" y="1460817"/>
            <a:ext cx="7438974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E5E9152-BD43-7846-B8FA-A5B65107CC5C}"/>
              </a:ext>
            </a:extLst>
          </p:cNvPr>
          <p:cNvSpPr txBox="1">
            <a:spLocks/>
          </p:cNvSpPr>
          <p:nvPr userDrawn="1"/>
        </p:nvSpPr>
        <p:spPr>
          <a:xfrm>
            <a:off x="6520077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EBA4536-569D-1D41-9253-025E71D2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3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C313C-32E9-7649-B607-F34BE9DDE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48FC7-ED33-FE4F-AF33-39FEC17FC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8761EFD-2871-D642-90CD-FF886C5BA9C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9CDFA6-D39E-ED4D-8732-DC9746A52B0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8917EA-CC80-6847-A507-7726C453DC4B}"/>
              </a:ext>
            </a:extLst>
          </p:cNvPr>
          <p:cNvSpPr txBox="1">
            <a:spLocks/>
          </p:cNvSpPr>
          <p:nvPr userDrawn="1"/>
        </p:nvSpPr>
        <p:spPr>
          <a:xfrm>
            <a:off x="6520077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1954C2C-ECA5-D648-B1CE-710F8A1BD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3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67AA-15D4-2143-9D5D-4DEF32B14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F7428-86D8-FB44-BEDF-674FE68CF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158862-5877-C847-A447-B285E9022E41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5B06711-8F3B-3E47-99C2-7B2438339A64}"/>
              </a:ext>
            </a:extLst>
          </p:cNvPr>
          <p:cNvSpPr txBox="1">
            <a:spLocks/>
          </p:cNvSpPr>
          <p:nvPr userDrawn="1"/>
        </p:nvSpPr>
        <p:spPr>
          <a:xfrm>
            <a:off x="7023659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4C6B411-BE29-B54D-B83F-2FA24BF2F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1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67AA-15D4-2143-9D5D-4DEF32B14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1E4E5-1458-D14C-9821-5E4744C4A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D14F68-2B56-0145-AAAB-CB364A8E2E8E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63E64D-1A73-0144-B202-F3D9BAFBAE1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1CF117-C221-2547-8C19-99E06475B0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8185" y="365125"/>
            <a:ext cx="6715540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44DAB87-4D52-934E-B841-3DCA786A5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185" y="1460817"/>
            <a:ext cx="7349004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AAD4A3-ABCB-6F48-A390-F66BABA97C35}"/>
              </a:ext>
            </a:extLst>
          </p:cNvPr>
          <p:cNvSpPr txBox="1">
            <a:spLocks/>
          </p:cNvSpPr>
          <p:nvPr userDrawn="1"/>
        </p:nvSpPr>
        <p:spPr>
          <a:xfrm>
            <a:off x="7023659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9263EA6-4427-EC4E-AA6E-8386EEC62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6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67AA-15D4-2143-9D5D-4DEF32B14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F7428-86D8-FB44-BEDF-674FE68CF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158862-5877-C847-A447-B285E9022E41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D35B4C-AD54-8645-8FED-71DA011E0AB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5B06711-8F3B-3E47-99C2-7B2438339A64}"/>
              </a:ext>
            </a:extLst>
          </p:cNvPr>
          <p:cNvSpPr txBox="1">
            <a:spLocks/>
          </p:cNvSpPr>
          <p:nvPr userDrawn="1"/>
        </p:nvSpPr>
        <p:spPr>
          <a:xfrm>
            <a:off x="7023659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4C6B411-BE29-B54D-B83F-2FA24BF2F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7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94620-1621-5C4B-8F1A-9BFF9253F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B71AB-9D28-D049-BD9A-BDAADD3A2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4F79448-C4E2-8240-B426-5220127E86BC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460CA2-D700-AE42-809D-E3EB892F9DCB}"/>
              </a:ext>
            </a:extLst>
          </p:cNvPr>
          <p:cNvSpPr txBox="1">
            <a:spLocks/>
          </p:cNvSpPr>
          <p:nvPr userDrawn="1"/>
        </p:nvSpPr>
        <p:spPr>
          <a:xfrm>
            <a:off x="3167275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D5E801E-1E26-3A48-A991-47836C958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3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94620-1621-5C4B-8F1A-9BFF9253F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5425A-6B12-B74C-89AD-7AD244E2E3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BE1467-2761-F34D-8D95-9506960ED867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83FCF0-E323-C344-A59F-3E59E29BFEC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805AE4-BA48-AE48-A405-563415C83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166" y="3051492"/>
            <a:ext cx="6715540" cy="755015"/>
          </a:xfrm>
        </p:spPr>
        <p:txBody>
          <a:bodyPr>
            <a:noAutofit/>
          </a:bodyPr>
          <a:lstStyle>
            <a:lvl1pPr>
              <a:defRPr sz="9600" b="1" i="0">
                <a:solidFill>
                  <a:srgbClr val="F26C26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FD844E3-06A1-714B-83A7-D001D44557E7}"/>
              </a:ext>
            </a:extLst>
          </p:cNvPr>
          <p:cNvSpPr txBox="1">
            <a:spLocks/>
          </p:cNvSpPr>
          <p:nvPr userDrawn="1"/>
        </p:nvSpPr>
        <p:spPr>
          <a:xfrm>
            <a:off x="3167275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C9696D8-B1A6-B04C-B7AC-D6BC3BD95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30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94620-1621-5C4B-8F1A-9BFF9253F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5425A-6B12-B74C-89AD-7AD244E2E3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BE1467-2761-F34D-8D95-9506960ED867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83FCF0-E323-C344-A59F-3E59E29BFEC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805AE4-BA48-AE48-A405-563415C83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2029" y="365125"/>
            <a:ext cx="6715540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A2FD32-8F57-744C-9EB2-3CF0E9DD7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460817"/>
            <a:ext cx="8196496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FD844E3-06A1-714B-83A7-D001D44557E7}"/>
              </a:ext>
            </a:extLst>
          </p:cNvPr>
          <p:cNvSpPr txBox="1">
            <a:spLocks/>
          </p:cNvSpPr>
          <p:nvPr userDrawn="1"/>
        </p:nvSpPr>
        <p:spPr>
          <a:xfrm>
            <a:off x="3167275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C9696D8-B1A6-B04C-B7AC-D6BC3BD95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3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94620-1621-5C4B-8F1A-9BFF9253F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B71AB-9D28-D049-BD9A-BDAADD3A2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4F79448-C4E2-8240-B426-5220127E86BC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BFD45-1E45-1C4B-A791-2D02D5D03A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460CA2-D700-AE42-809D-E3EB892F9DCB}"/>
              </a:ext>
            </a:extLst>
          </p:cNvPr>
          <p:cNvSpPr txBox="1">
            <a:spLocks/>
          </p:cNvSpPr>
          <p:nvPr userDrawn="1"/>
        </p:nvSpPr>
        <p:spPr>
          <a:xfrm>
            <a:off x="3167275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D5E801E-1E26-3A48-A991-47836C958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95747E-67A6-2E4A-B1CD-EDE0B2B701E6}"/>
              </a:ext>
            </a:extLst>
          </p:cNvPr>
          <p:cNvSpPr txBox="1">
            <a:spLocks/>
          </p:cNvSpPr>
          <p:nvPr userDrawn="1"/>
        </p:nvSpPr>
        <p:spPr>
          <a:xfrm>
            <a:off x="71312" y="1051859"/>
            <a:ext cx="7542712" cy="53735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dirty="0">
                <a:solidFill>
                  <a:srgbClr val="3A8E88"/>
                </a:solidFill>
                <a:latin typeface="Eras Bold ITC" panose="020B0602030504020804" pitchFamily="34" charset="77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2363333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94620-1621-5C4B-8F1A-9BFF9253F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B71AB-9D28-D049-BD9A-BDAADD3A2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4F79448-C4E2-8240-B426-5220127E86BC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BFD45-1E45-1C4B-A791-2D02D5D03A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460CA2-D700-AE42-809D-E3EB892F9DCB}"/>
              </a:ext>
            </a:extLst>
          </p:cNvPr>
          <p:cNvSpPr txBox="1">
            <a:spLocks/>
          </p:cNvSpPr>
          <p:nvPr userDrawn="1"/>
        </p:nvSpPr>
        <p:spPr>
          <a:xfrm>
            <a:off x="3167275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D5E801E-1E26-3A48-A991-47836C958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08E7D-915A-A64A-81BF-094207341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-1"/>
            <a:ext cx="12192000" cy="686602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E7A41D-5F1F-654E-BCF5-D4CE224917C6}"/>
              </a:ext>
            </a:extLst>
          </p:cNvPr>
          <p:cNvSpPr txBox="1">
            <a:spLocks/>
          </p:cNvSpPr>
          <p:nvPr userDrawn="1"/>
        </p:nvSpPr>
        <p:spPr>
          <a:xfrm>
            <a:off x="1163058" y="6559321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47243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B72DC-668B-E948-B82B-9670A899D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6362" y="-3203"/>
            <a:ext cx="6302128" cy="6860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4C499-8114-D64E-B111-45487E3F7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882FE9-D5A4-3D47-9AB0-342B15ED0A8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9C31AE8-0DFD-754E-85F9-F8259F3B46A9}"/>
              </a:ext>
            </a:extLst>
          </p:cNvPr>
          <p:cNvSpPr txBox="1">
            <a:spLocks/>
          </p:cNvSpPr>
          <p:nvPr userDrawn="1"/>
        </p:nvSpPr>
        <p:spPr>
          <a:xfrm>
            <a:off x="8110341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34509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B72DC-668B-E948-B82B-9670A899D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6362" y="-3203"/>
            <a:ext cx="6302128" cy="6860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4C499-8114-D64E-B111-45487E3F7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882FE9-D5A4-3D47-9AB0-342B15ED0A8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1BD8FD-255B-8348-B878-EE8A71C664A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9C31AE8-0DFD-754E-85F9-F8259F3B46A9}"/>
              </a:ext>
            </a:extLst>
          </p:cNvPr>
          <p:cNvSpPr txBox="1">
            <a:spLocks/>
          </p:cNvSpPr>
          <p:nvPr userDrawn="1"/>
        </p:nvSpPr>
        <p:spPr>
          <a:xfrm>
            <a:off x="8110341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7948AB-73F2-504D-A01D-1A0714954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66803"/>
            <a:ext cx="6080273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5011C9-FF96-0545-89C7-D1B2715A6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146" y="471111"/>
            <a:ext cx="5632663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466625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B72DC-668B-E948-B82B-9670A899D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6362" y="-3203"/>
            <a:ext cx="6302128" cy="6860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4C499-8114-D64E-B111-45487E3F7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882FE9-D5A4-3D47-9AB0-342B15ED0A8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1BD8FD-255B-8348-B878-EE8A71C664A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9C31AE8-0DFD-754E-85F9-F8259F3B46A9}"/>
              </a:ext>
            </a:extLst>
          </p:cNvPr>
          <p:cNvSpPr txBox="1">
            <a:spLocks/>
          </p:cNvSpPr>
          <p:nvPr userDrawn="1"/>
        </p:nvSpPr>
        <p:spPr>
          <a:xfrm>
            <a:off x="8110341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239472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C9F6D-27E4-824C-8B18-5FD4EA30B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387CF-DB39-0941-9686-D8E674683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38050F1-E846-5A42-95BC-DE79CC1C85F1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072E92-490D-B54D-A11C-7C2B0E2E236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26F17-6A46-8B40-A610-AE91095E1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076" y="471111"/>
            <a:ext cx="5793924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695178-1DF7-D848-B1DF-8DA856EE6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76" y="1566803"/>
            <a:ext cx="5793925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A05BF8C-A944-2948-BC87-74EE34770EA9}"/>
              </a:ext>
            </a:extLst>
          </p:cNvPr>
          <p:cNvSpPr txBox="1">
            <a:spLocks/>
          </p:cNvSpPr>
          <p:nvPr userDrawn="1"/>
        </p:nvSpPr>
        <p:spPr>
          <a:xfrm>
            <a:off x="225287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9DD63DA-63D4-F942-933E-22292786E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33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C9F6D-27E4-824C-8B18-5FD4EA30B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4012F-610A-EE4A-B2EA-80DC2DDB39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FF49E7A-6B3A-494F-85E3-A9DC9E3E41F4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C10C04-44EC-F449-A348-9EF14C7DC38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8D7BEB3-A58C-C44D-BE44-8BC75BB011B5}"/>
              </a:ext>
            </a:extLst>
          </p:cNvPr>
          <p:cNvSpPr txBox="1">
            <a:spLocks/>
          </p:cNvSpPr>
          <p:nvPr userDrawn="1"/>
        </p:nvSpPr>
        <p:spPr>
          <a:xfrm>
            <a:off x="225287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0AB9870-B0AD-5048-8F92-A4ADC9D43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79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0C5A3-47B8-824E-83E9-F74FA14D9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50EA4-25C0-D94C-A835-E5F141B21D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AC046B5-1B55-294C-9222-697D5340A16F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518EB3-2EF9-9C41-8130-B903FEEF7975}"/>
              </a:ext>
            </a:extLst>
          </p:cNvPr>
          <p:cNvSpPr txBox="1">
            <a:spLocks/>
          </p:cNvSpPr>
          <p:nvPr userDrawn="1"/>
        </p:nvSpPr>
        <p:spPr>
          <a:xfrm>
            <a:off x="515510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1B57D1-DF43-5942-97D2-5FC772B4D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55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0C5A3-47B8-824E-83E9-F74FA14D9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9E862-16C0-C74A-884D-9BF85359E5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80BDE2-E4CF-D34A-879B-E8321BC6536A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E48DAB-6222-4D45-B646-66C60D7FE5E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59B0C8-A5F2-4943-A1AC-1B911F942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48" y="471111"/>
            <a:ext cx="11341138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D630F5-4139-4F48-A368-D9979A3C5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9" y="1566803"/>
            <a:ext cx="11341140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FE0793A-9EF7-CE4D-BD6C-125C6E2D044C}"/>
              </a:ext>
            </a:extLst>
          </p:cNvPr>
          <p:cNvSpPr txBox="1">
            <a:spLocks/>
          </p:cNvSpPr>
          <p:nvPr userDrawn="1"/>
        </p:nvSpPr>
        <p:spPr>
          <a:xfrm>
            <a:off x="515510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9F7E76F-177B-A847-B879-68A9B18BA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84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0C5A3-47B8-824E-83E9-F74FA14D9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50EA4-25C0-D94C-A835-E5F141B21D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AC046B5-1B55-294C-9222-697D5340A16F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E778FF-E023-C748-948B-245697CFEF9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518EB3-2EF9-9C41-8130-B903FEEF7975}"/>
              </a:ext>
            </a:extLst>
          </p:cNvPr>
          <p:cNvSpPr txBox="1">
            <a:spLocks/>
          </p:cNvSpPr>
          <p:nvPr userDrawn="1"/>
        </p:nvSpPr>
        <p:spPr>
          <a:xfrm>
            <a:off x="515510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1B57D1-DF43-5942-97D2-5FC772B4D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0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189AD-84E1-5144-9E1E-CB18D818D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7D108-5BFE-6148-9A48-08286D9F83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FFADE0-FAEC-3846-8065-5D52BE82BCAB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078144-B5FE-B040-9994-B5DD471BE3E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863688-5DAD-B345-8032-1A2AD3593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48" y="471111"/>
            <a:ext cx="10370632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1E48E6-3BBD-F24D-97D7-32F49B76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9" y="1566803"/>
            <a:ext cx="10370634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982AF0C-88E3-AC45-B9B6-852B08AAA6ED}"/>
              </a:ext>
            </a:extLst>
          </p:cNvPr>
          <p:cNvSpPr txBox="1">
            <a:spLocks/>
          </p:cNvSpPr>
          <p:nvPr userDrawn="1"/>
        </p:nvSpPr>
        <p:spPr>
          <a:xfrm>
            <a:off x="467802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20DB3CC-A69B-D349-91DB-E8FB1D6E6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54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189AD-84E1-5144-9E1E-CB18D818D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F39C0-3E11-8D4A-8235-8707A73BC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9A3E1B-8CB1-2544-AD0E-BB27F720B90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9F9BA3-27A5-9A42-8BF1-62FE3FBA826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D113C8-ABA4-F64E-8C37-0FBC3C13A95B}"/>
              </a:ext>
            </a:extLst>
          </p:cNvPr>
          <p:cNvSpPr txBox="1">
            <a:spLocks/>
          </p:cNvSpPr>
          <p:nvPr userDrawn="1"/>
        </p:nvSpPr>
        <p:spPr>
          <a:xfrm>
            <a:off x="4678024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35D59F0-0162-6F40-89A5-B55BEF707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4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29F6F-72FA-C340-93F0-BBE11C6B3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20FA4-A94A-3C4E-97C0-F647F7CE02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2FDE09-FE46-1746-BA32-58A998CB1F9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172E670-6C54-DB41-8B0C-69DF4C8BB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CA7332-3A7B-AF4B-B382-DC5138A91983}"/>
              </a:ext>
            </a:extLst>
          </p:cNvPr>
          <p:cNvSpPr txBox="1">
            <a:spLocks/>
          </p:cNvSpPr>
          <p:nvPr userDrawn="1"/>
        </p:nvSpPr>
        <p:spPr>
          <a:xfrm>
            <a:off x="5832040" y="6573925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1874803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57DB3-F9BF-7343-88D3-65D0F8F6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CA741-4FD2-624D-A4CF-AB4352CDD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42A07E1-AA51-A44E-B8A8-743008169F2A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2D04AF2-1C4E-4848-A527-50E3E084E77B}"/>
              </a:ext>
            </a:extLst>
          </p:cNvPr>
          <p:cNvSpPr txBox="1">
            <a:spLocks/>
          </p:cNvSpPr>
          <p:nvPr userDrawn="1"/>
        </p:nvSpPr>
        <p:spPr>
          <a:xfrm>
            <a:off x="5685190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FCAAEDC-68F1-904F-80B6-25DE5E571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26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57DB3-F9BF-7343-88D3-65D0F8F6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176FE-566B-7E4E-9642-341F18674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3EBA695-80CC-B84F-B93A-EBC32C346E9D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F98CDA-02B9-8040-A1D6-D0FBDD3A421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128D1A-1037-854E-838C-24345F0C5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960" y="471111"/>
            <a:ext cx="9831230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5A5A066-EFD7-394E-B0F0-BB11A420C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61" y="1566803"/>
            <a:ext cx="10315228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E6AA62D-1779-6140-A37E-25AE7D567C7E}"/>
              </a:ext>
            </a:extLst>
          </p:cNvPr>
          <p:cNvSpPr txBox="1">
            <a:spLocks/>
          </p:cNvSpPr>
          <p:nvPr userDrawn="1"/>
        </p:nvSpPr>
        <p:spPr>
          <a:xfrm>
            <a:off x="5685190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CD28BB0-FC8E-A049-9D83-C3168D5A4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22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57DB3-F9BF-7343-88D3-65D0F8F6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CA741-4FD2-624D-A4CF-AB4352CDD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42A07E1-AA51-A44E-B8A8-743008169F2A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3F2B41-C703-B744-A942-25359C22670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2D04AF2-1C4E-4848-A527-50E3E084E77B}"/>
              </a:ext>
            </a:extLst>
          </p:cNvPr>
          <p:cNvSpPr txBox="1">
            <a:spLocks/>
          </p:cNvSpPr>
          <p:nvPr userDrawn="1"/>
        </p:nvSpPr>
        <p:spPr>
          <a:xfrm>
            <a:off x="5685190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FCAAEDC-68F1-904F-80B6-25DE5E571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36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2785-E245-E74D-B0AA-FE1ECC9AD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80710-E104-3B42-A618-553E80D7A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2723EFA-C9AE-764A-B080-2E504D6D200B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63C2BF-A4FC-614F-BA6B-5E15B6E3B90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56A570-E816-7246-9462-DFDE7DA8E3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6" y="471111"/>
            <a:ext cx="10435254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7493AC-B890-2B4E-88AA-CFB021976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803"/>
            <a:ext cx="10948989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CD39951-5C62-0348-B51F-653DC3DF930D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E7F5101-2A34-AD41-B874-1E1F75E05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56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2785-E245-E74D-B0AA-FE1ECC9AD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E058B-6F45-1F49-BE78-F5AB6106CE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26DC738-E0E4-6140-B0F8-2B39D2D8FFE2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C93FEC-AF24-FA49-A64C-89C8BB241F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A2B500F-7D83-8C4A-B902-266F19CC7AEC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90BFF43-83E1-654B-9AD7-9506AAAED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84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1E43C-88F9-8A49-81F8-309C34BD5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E4BA3-7661-CD4E-AC38-440AE49ADD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F9B4EF-E978-D447-BBD7-643B211160DF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45DCBF-D104-4643-AE18-8F5483FCFA9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9E293D-2400-F442-84B4-DEDA2C185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145" y="471111"/>
            <a:ext cx="9603758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1D95E5-1B49-B14A-AE1D-30C011D37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34" y="1566803"/>
            <a:ext cx="10076559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CE9C54B-6532-EA46-940B-81181148A232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FE4662B6-09A6-8F43-9966-00197AFD1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45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1E43C-88F9-8A49-81F8-309C34BD5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" y="15444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9B831-7C93-694C-99E3-DD80438A0B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03EFDE-E3B3-924F-83D0-2B61EB7F688E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7356D3-2076-EF4B-BFE0-2E0C91C8184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B9ED98E-ED5B-1B49-B783-3A617532996F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2D19219-4294-A047-B7C4-ECC350998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50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918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37613C-46D9-CC47-890E-03C3143F2191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6C24"/>
                </a:solidFill>
              </a:rPr>
              <a:t>Copyright Achor-ITLN 2020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37613C-46D9-CC47-890E-03C3143F2191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Copyright Achor-ITLN 2020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4C499-8114-D64E-B111-45487E3F7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882FE9-D5A4-3D47-9AB0-342B15ED0A8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1BD8FD-255B-8348-B878-EE8A71C664A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1269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29F6F-72FA-C340-93F0-BBE11C6B3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83" y="0"/>
            <a:ext cx="12192000" cy="68824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FA808D-7B6F-A744-9255-4EC0D204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365125"/>
            <a:ext cx="10196947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B001B9-5983-494B-A673-6CB318717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4" y="1460817"/>
            <a:ext cx="10196947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80CEE5-E608-794F-8C6C-26B008AFCB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18520C4-CBDA-9D46-A010-26A41A28BA7B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2451550-FFBA-2E40-A784-147AACC2964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AC23F19-9DFA-4D42-8446-BBFC998C5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E4EABD5-343D-F443-9B37-4AA74C9AEEDD}"/>
              </a:ext>
            </a:extLst>
          </p:cNvPr>
          <p:cNvSpPr txBox="1">
            <a:spLocks/>
          </p:cNvSpPr>
          <p:nvPr userDrawn="1"/>
        </p:nvSpPr>
        <p:spPr>
          <a:xfrm>
            <a:off x="5832040" y="6573925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2282667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37613C-46D9-CC47-890E-03C3143F2191}"/>
              </a:ext>
            </a:extLst>
          </p:cNvPr>
          <p:cNvSpPr txBox="1">
            <a:spLocks/>
          </p:cNvSpPr>
          <p:nvPr userDrawn="1"/>
        </p:nvSpPr>
        <p:spPr>
          <a:xfrm>
            <a:off x="5274372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Copyright Achor-ITLN 2020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3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6263E-57C5-5341-AA90-EAC1973A7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B72DC-668B-E948-B82B-9670A899D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425" y="-3203"/>
            <a:ext cx="7655065" cy="6860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4C499-8114-D64E-B111-45487E3F7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882FE9-D5A4-3D47-9AB0-342B15ED0A8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1BD8FD-255B-8348-B878-EE8A71C664A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B193838-C485-464B-8181-C1210D73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9C31AE8-0DFD-754E-85F9-F8259F3B46A9}"/>
              </a:ext>
            </a:extLst>
          </p:cNvPr>
          <p:cNvSpPr txBox="1">
            <a:spLocks/>
          </p:cNvSpPr>
          <p:nvPr userDrawn="1"/>
        </p:nvSpPr>
        <p:spPr>
          <a:xfrm>
            <a:off x="7549323" y="6542581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5C4634-7D62-B04A-9BC7-353779E0D37E}"/>
              </a:ext>
            </a:extLst>
          </p:cNvPr>
          <p:cNvSpPr/>
          <p:nvPr userDrawn="1"/>
        </p:nvSpPr>
        <p:spPr>
          <a:xfrm>
            <a:off x="4348064" y="-16740"/>
            <a:ext cx="499871" cy="6858000"/>
          </a:xfrm>
          <a:prstGeom prst="rect">
            <a:avLst/>
          </a:prstGeom>
          <a:solidFill>
            <a:srgbClr val="3A8E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6C25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3F8ED1-EB6B-8140-9B06-2914CB2CF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4514" y="471111"/>
            <a:ext cx="6448295" cy="755015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F16925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6965CA3-7C9C-3544-937E-A3D06DD36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022" y="1961311"/>
            <a:ext cx="6772902" cy="419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F16925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5109B-DECD-0849-AAF8-A0E5C597AFDB}"/>
              </a:ext>
            </a:extLst>
          </p:cNvPr>
          <p:cNvSpPr txBox="1"/>
          <p:nvPr userDrawn="1"/>
        </p:nvSpPr>
        <p:spPr>
          <a:xfrm rot="16200000">
            <a:off x="1212497" y="3200107"/>
            <a:ext cx="676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ras Bold ITC" panose="020B0602030504020804" pitchFamily="34" charset="77"/>
              </a:rPr>
              <a:t>BREAK OUT    BREAK OUT    BREAK OUT    BREAK OUT</a:t>
            </a:r>
          </a:p>
        </p:txBody>
      </p:sp>
    </p:spTree>
    <p:extLst>
      <p:ext uri="{BB962C8B-B14F-4D97-AF65-F5344CB8AC3E}">
        <p14:creationId xmlns:p14="http://schemas.microsoft.com/office/powerpoint/2010/main" val="1261998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45" y="152400"/>
            <a:ext cx="10972804" cy="914400"/>
          </a:xfrm>
        </p:spPr>
        <p:txBody>
          <a:bodyPr>
            <a:normAutofit/>
          </a:bodyPr>
          <a:lstStyle>
            <a:lvl1pPr algn="l">
              <a:defRPr sz="36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45" y="1597511"/>
            <a:ext cx="10972804" cy="4953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7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64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29F6F-72FA-C340-93F0-BBE11C6B3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20FA4-A94A-3C4E-97C0-F647F7CE02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2FDE09-FE46-1746-BA32-58A998CB1F9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3C7A975-A821-8646-8651-2C1F3017176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172E670-6C54-DB41-8B0C-69DF4C8BB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CA7332-3A7B-AF4B-B382-DC5138A91983}"/>
              </a:ext>
            </a:extLst>
          </p:cNvPr>
          <p:cNvSpPr txBox="1">
            <a:spLocks/>
          </p:cNvSpPr>
          <p:nvPr userDrawn="1"/>
        </p:nvSpPr>
        <p:spPr>
          <a:xfrm>
            <a:off x="5832040" y="6573925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370308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29F6F-72FA-C340-93F0-BBE11C6B3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20FA4-A94A-3C4E-97C0-F647F7CE02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2FDE09-FE46-1746-BA32-58A998CB1F9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3C7A975-A821-8646-8651-2C1F3017176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172E670-6C54-DB41-8B0C-69DF4C8BB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CA7332-3A7B-AF4B-B382-DC5138A91983}"/>
              </a:ext>
            </a:extLst>
          </p:cNvPr>
          <p:cNvSpPr txBox="1">
            <a:spLocks/>
          </p:cNvSpPr>
          <p:nvPr userDrawn="1"/>
        </p:nvSpPr>
        <p:spPr>
          <a:xfrm>
            <a:off x="5832040" y="6573925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96C6C-9EC1-EE4F-9B95-0DD1B2474014}"/>
              </a:ext>
            </a:extLst>
          </p:cNvPr>
          <p:cNvSpPr/>
          <p:nvPr userDrawn="1"/>
        </p:nvSpPr>
        <p:spPr>
          <a:xfrm>
            <a:off x="0" y="0"/>
            <a:ext cx="1483112" cy="6858000"/>
          </a:xfrm>
          <a:prstGeom prst="rect">
            <a:avLst/>
          </a:prstGeom>
          <a:solidFill>
            <a:srgbClr val="3A8E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6C25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7EAA30-29B8-2647-9F9A-0B648C213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112" y="1460817"/>
            <a:ext cx="10708888" cy="4716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 i="0">
                <a:solidFill>
                  <a:srgbClr val="F36C25"/>
                </a:solidFill>
                <a:latin typeface="Eras Bold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77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189AD-84E1-5144-9E1E-CB18D818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6" y="0"/>
            <a:ext cx="1003465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722D9-E405-B944-A7C6-FF8FEEC8A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300" y="0"/>
            <a:ext cx="17906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F39C0-3E11-8D4A-8235-8707A73BC9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9A3E1B-8CB1-2544-AD0E-BB27F720B90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9F9BA3-27A5-9A42-8BF1-62FE3FBA826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E7A78C-EA1B-4A47-A183-5084B877A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19" y="393700"/>
            <a:ext cx="10196947" cy="755015"/>
          </a:xfrm>
        </p:spPr>
        <p:txBody>
          <a:bodyPr/>
          <a:lstStyle>
            <a:lvl1pPr>
              <a:defRPr b="1" i="0">
                <a:solidFill>
                  <a:srgbClr val="3A8E88"/>
                </a:solidFill>
                <a:latin typeface="Eras Bold ITC" panose="020B0602030504020804" pitchFamily="34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FC6DC4-9F6F-814E-8AD2-6923D1FB7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9" y="1489392"/>
            <a:ext cx="10196947" cy="4716146"/>
          </a:xfrm>
        </p:spPr>
        <p:txBody>
          <a:bodyPr/>
          <a:lstStyle>
            <a:lvl1pPr marL="0" indent="0">
              <a:buNone/>
              <a:defRPr b="1" i="0">
                <a:solidFill>
                  <a:srgbClr val="F26C24"/>
                </a:solidFill>
                <a:latin typeface="Eras Demi ITC" panose="020B0602030504020804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D6E940AF-48C6-6149-9D09-D91784FE4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A73B0D5-50CE-7246-B36F-E65502778E36}"/>
              </a:ext>
            </a:extLst>
          </p:cNvPr>
          <p:cNvSpPr txBox="1">
            <a:spLocks/>
          </p:cNvSpPr>
          <p:nvPr userDrawn="1"/>
        </p:nvSpPr>
        <p:spPr>
          <a:xfrm>
            <a:off x="4235248" y="6560070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</p:spTree>
    <p:extLst>
      <p:ext uri="{BB962C8B-B14F-4D97-AF65-F5344CB8AC3E}">
        <p14:creationId xmlns:p14="http://schemas.microsoft.com/office/powerpoint/2010/main" val="80179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189AD-84E1-5144-9E1E-CB18D818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6" y="0"/>
            <a:ext cx="1003465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722D9-E405-B944-A7C6-FF8FEEC8A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300" y="0"/>
            <a:ext cx="17906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F39C0-3E11-8D4A-8235-8707A73BC9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9A3E1B-8CB1-2544-AD0E-BB27F720B908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9F9BA3-27A5-9A42-8BF1-62FE3FBA826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1153724" y="131917"/>
            <a:ext cx="885668" cy="444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CDCEB5A-22D7-2040-912E-EE99BD4B2D12}"/>
              </a:ext>
            </a:extLst>
          </p:cNvPr>
          <p:cNvSpPr txBox="1">
            <a:spLocks/>
          </p:cNvSpPr>
          <p:nvPr userDrawn="1"/>
        </p:nvSpPr>
        <p:spPr>
          <a:xfrm>
            <a:off x="4235242" y="6560070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E72A05A-3285-E546-B5ED-D79D3BD73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C313C-32E9-7649-B607-F34BE9DDE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48FC7-ED33-FE4F-AF33-39FEC17FC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13662">
            <a:off x="11071563" y="-518703"/>
            <a:ext cx="1396097" cy="133792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8761EFD-2871-D642-90CD-FF886C5BA9C3}"/>
              </a:ext>
            </a:extLst>
          </p:cNvPr>
          <p:cNvSpPr/>
          <p:nvPr userDrawn="1"/>
        </p:nvSpPr>
        <p:spPr>
          <a:xfrm>
            <a:off x="11303193" y="40619"/>
            <a:ext cx="586731" cy="586731"/>
          </a:xfrm>
          <a:prstGeom prst="ellipse">
            <a:avLst/>
          </a:prstGeom>
          <a:solidFill>
            <a:srgbClr val="F68E37"/>
          </a:solidFill>
          <a:ln>
            <a:noFill/>
          </a:ln>
          <a:effectLst>
            <a:glow rad="12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8917EA-CC80-6847-A507-7726C453DC4B}"/>
              </a:ext>
            </a:extLst>
          </p:cNvPr>
          <p:cNvSpPr txBox="1">
            <a:spLocks/>
          </p:cNvSpPr>
          <p:nvPr userDrawn="1"/>
        </p:nvSpPr>
        <p:spPr>
          <a:xfrm>
            <a:off x="6520077" y="6558138"/>
            <a:ext cx="1908299" cy="2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36C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Achor-ITLN 2020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1954C2C-ECA5-D648-B1CE-710F8A1BD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1183" y="6494895"/>
            <a:ext cx="4173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3A8E88"/>
                </a:solidFill>
              </a:defRPr>
            </a:lvl1pPr>
          </a:lstStyle>
          <a:p>
            <a:fld id="{ECF30DB1-25A6-F34C-9DC4-5EAE2DCC7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4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4C516-AB05-0343-8284-64966764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A9C91-B4DC-FD40-9700-8006E3573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62DB4-B292-F742-BF0E-6D6FB35C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30DB1-25A6-F34C-9DC4-5EAE2DCC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F44D1-57E3-CC4C-893F-309C4D203DD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9E5C495-EFB4-364F-808C-14117D7D1F55}"/>
              </a:ext>
            </a:extLst>
          </p:cNvPr>
          <p:cNvSpPr txBox="1">
            <a:spLocks/>
          </p:cNvSpPr>
          <p:nvPr/>
        </p:nvSpPr>
        <p:spPr>
          <a:xfrm>
            <a:off x="4146263" y="952022"/>
            <a:ext cx="7007461" cy="3941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6C25"/>
                </a:solidFill>
                <a:effectLst/>
                <a:uLnTx/>
                <a:uFillTx/>
                <a:latin typeface="Eras Bold ITC" panose="020B0602030504020804" pitchFamily="34" charset="77"/>
                <a:ea typeface="+mn-ea"/>
                <a:cs typeface="+mn-cs"/>
              </a:rPr>
              <a:t>The Happiness Advantage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A8E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6C25"/>
                </a:solidFill>
                <a:effectLst/>
                <a:uLnTx/>
                <a:uFillTx/>
                <a:latin typeface="Eras Bold ITC" panose="020B0602030504020804" pitchFamily="34" charset="77"/>
                <a:ea typeface="+mn-ea"/>
                <a:cs typeface="+mn-cs"/>
              </a:rPr>
              <a:t>The Orange Frog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srgbClr val="3A8E88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A8E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Shawn Achor</a:t>
            </a:r>
          </a:p>
        </p:txBody>
      </p:sp>
      <p:pic>
        <p:nvPicPr>
          <p:cNvPr id="21" name="Picture 2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91B28EC-C983-BC42-BF14-CB883B9FDE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85" y="2658111"/>
            <a:ext cx="3835022" cy="35233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0839B-D7B2-D349-B549-FA07DDDA7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30DB1-25A6-F34C-9DC4-5EAE2DCC756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A8E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3F4B4-20C7-5149-9E77-E0AF8F9CD022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39A084-09D3-354F-8AAF-AB8BF34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29" y="365125"/>
            <a:ext cx="5093265" cy="755015"/>
          </a:xfrm>
        </p:spPr>
        <p:txBody>
          <a:bodyPr/>
          <a:lstStyle/>
          <a:p>
            <a:pPr algn="ctr"/>
            <a:r>
              <a:rPr lang="en-US" dirty="0"/>
              <a:t>BONUS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F12AB-5163-4548-9244-97ED49DE6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460817"/>
            <a:ext cx="7070310" cy="471614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0" dirty="0">
                <a:solidFill>
                  <a:srgbClr val="3A8E8A"/>
                </a:solidFill>
              </a:rPr>
              <a:t>When you see Plop shaking, and asking about Herons, </a:t>
            </a:r>
            <a:r>
              <a:rPr lang="en-US" b="0" dirty="0">
                <a:solidFill>
                  <a:srgbClr val="F08019"/>
                </a:solidFill>
              </a:rPr>
              <a:t>do you think he is excited to see the Herons? Or nervous? </a:t>
            </a:r>
          </a:p>
          <a:p>
            <a:pPr>
              <a:lnSpc>
                <a:spcPct val="110000"/>
              </a:lnSpc>
            </a:pPr>
            <a:endParaRPr lang="en-US" b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0" dirty="0">
                <a:solidFill>
                  <a:srgbClr val="3A8E8A"/>
                </a:solidFill>
              </a:rPr>
              <a:t>What do you think the Herons are? </a:t>
            </a:r>
          </a:p>
          <a:p>
            <a:pPr>
              <a:lnSpc>
                <a:spcPct val="110000"/>
              </a:lnSpc>
            </a:pPr>
            <a:endParaRPr lang="en-US" b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0" dirty="0">
                <a:solidFill>
                  <a:srgbClr val="3A8E8A"/>
                </a:solidFill>
              </a:rPr>
              <a:t>Knowing what the other frogs are like… </a:t>
            </a:r>
            <a:r>
              <a:rPr lang="en-US" dirty="0">
                <a:solidFill>
                  <a:srgbClr val="F08019"/>
                </a:solidFill>
              </a:rPr>
              <a:t>What kind of frog do you think Spark is? </a:t>
            </a:r>
          </a:p>
          <a:p>
            <a:pPr>
              <a:lnSpc>
                <a:spcPct val="110000"/>
              </a:lnSpc>
            </a:pPr>
            <a:endParaRPr lang="en-US" sz="5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1F4A6-0496-AB49-9A70-E52984F30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EA106BE4-2ACD-4844-BCB9-87E399E32B54}"/>
              </a:ext>
            </a:extLst>
          </p:cNvPr>
          <p:cNvSpPr/>
          <p:nvPr/>
        </p:nvSpPr>
        <p:spPr>
          <a:xfrm flipH="1">
            <a:off x="7871012" y="2707341"/>
            <a:ext cx="4320988" cy="2451848"/>
          </a:xfrm>
          <a:custGeom>
            <a:avLst/>
            <a:gdLst>
              <a:gd name="connsiteX0" fmla="*/ 795625 w 4320988"/>
              <a:gd name="connsiteY0" fmla="*/ 0 h 2451848"/>
              <a:gd name="connsiteX1" fmla="*/ 1418968 w 4320988"/>
              <a:gd name="connsiteY1" fmla="*/ 0 h 2451848"/>
              <a:gd name="connsiteX2" fmla="*/ 2104644 w 4320988"/>
              <a:gd name="connsiteY2" fmla="*/ 0 h 2451848"/>
              <a:gd name="connsiteX3" fmla="*/ 2634486 w 4320988"/>
              <a:gd name="connsiteY3" fmla="*/ 0 h 2451848"/>
              <a:gd name="connsiteX4" fmla="*/ 3164327 w 4320988"/>
              <a:gd name="connsiteY4" fmla="*/ 0 h 2451848"/>
              <a:gd name="connsiteX5" fmla="*/ 3912338 w 4320988"/>
              <a:gd name="connsiteY5" fmla="*/ 0 h 2451848"/>
              <a:gd name="connsiteX6" fmla="*/ 4320988 w 4320988"/>
              <a:gd name="connsiteY6" fmla="*/ 408650 h 2451848"/>
              <a:gd name="connsiteX7" fmla="*/ 4320988 w 4320988"/>
              <a:gd name="connsiteY7" fmla="*/ 1057388 h 2451848"/>
              <a:gd name="connsiteX8" fmla="*/ 4320988 w 4320988"/>
              <a:gd name="connsiteY8" fmla="*/ 1656223 h 2451848"/>
              <a:gd name="connsiteX9" fmla="*/ 3947044 w 4320988"/>
              <a:gd name="connsiteY9" fmla="*/ 2030167 h 2451848"/>
              <a:gd name="connsiteX10" fmla="*/ 3525363 w 4320988"/>
              <a:gd name="connsiteY10" fmla="*/ 2451848 h 2451848"/>
              <a:gd name="connsiteX11" fmla="*/ 2870853 w 4320988"/>
              <a:gd name="connsiteY11" fmla="*/ 2451848 h 2451848"/>
              <a:gd name="connsiteX12" fmla="*/ 2185176 w 4320988"/>
              <a:gd name="connsiteY12" fmla="*/ 2451848 h 2451848"/>
              <a:gd name="connsiteX13" fmla="*/ 1655335 w 4320988"/>
              <a:gd name="connsiteY13" fmla="*/ 2451848 h 2451848"/>
              <a:gd name="connsiteX14" fmla="*/ 1125494 w 4320988"/>
              <a:gd name="connsiteY14" fmla="*/ 2451848 h 2451848"/>
              <a:gd name="connsiteX15" fmla="*/ 408650 w 4320988"/>
              <a:gd name="connsiteY15" fmla="*/ 2451848 h 2451848"/>
              <a:gd name="connsiteX16" fmla="*/ 0 w 4320988"/>
              <a:gd name="connsiteY16" fmla="*/ 2043198 h 2451848"/>
              <a:gd name="connsiteX17" fmla="*/ 0 w 4320988"/>
              <a:gd name="connsiteY17" fmla="*/ 1406936 h 2451848"/>
              <a:gd name="connsiteX18" fmla="*/ 0 w 4320988"/>
              <a:gd name="connsiteY18" fmla="*/ 795625 h 2451848"/>
              <a:gd name="connsiteX19" fmla="*/ 397813 w 4320988"/>
              <a:gd name="connsiteY19" fmla="*/ 397813 h 2451848"/>
              <a:gd name="connsiteX20" fmla="*/ 795625 w 4320988"/>
              <a:gd name="connsiteY20" fmla="*/ 0 h 24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20988" h="2451848" fill="none" extrusionOk="0">
                <a:moveTo>
                  <a:pt x="795625" y="0"/>
                </a:moveTo>
                <a:cubicBezTo>
                  <a:pt x="995954" y="5121"/>
                  <a:pt x="1186993" y="26400"/>
                  <a:pt x="1418968" y="0"/>
                </a:cubicBezTo>
                <a:cubicBezTo>
                  <a:pt x="1650943" y="-26400"/>
                  <a:pt x="1813252" y="-18104"/>
                  <a:pt x="2104644" y="0"/>
                </a:cubicBezTo>
                <a:cubicBezTo>
                  <a:pt x="2396036" y="18104"/>
                  <a:pt x="2455705" y="19473"/>
                  <a:pt x="2634486" y="0"/>
                </a:cubicBezTo>
                <a:cubicBezTo>
                  <a:pt x="2813267" y="-19473"/>
                  <a:pt x="2902673" y="-22549"/>
                  <a:pt x="3164327" y="0"/>
                </a:cubicBezTo>
                <a:cubicBezTo>
                  <a:pt x="3425981" y="22549"/>
                  <a:pt x="3663365" y="14468"/>
                  <a:pt x="3912338" y="0"/>
                </a:cubicBezTo>
                <a:cubicBezTo>
                  <a:pt x="4086656" y="146773"/>
                  <a:pt x="4188417" y="292421"/>
                  <a:pt x="4320988" y="408650"/>
                </a:cubicBezTo>
                <a:cubicBezTo>
                  <a:pt x="4341483" y="659486"/>
                  <a:pt x="4325419" y="799778"/>
                  <a:pt x="4320988" y="1057388"/>
                </a:cubicBezTo>
                <a:cubicBezTo>
                  <a:pt x="4316557" y="1314998"/>
                  <a:pt x="4344934" y="1442840"/>
                  <a:pt x="4320988" y="1656223"/>
                </a:cubicBezTo>
                <a:cubicBezTo>
                  <a:pt x="4186983" y="1791415"/>
                  <a:pt x="4036506" y="1904277"/>
                  <a:pt x="3947044" y="2030167"/>
                </a:cubicBezTo>
                <a:cubicBezTo>
                  <a:pt x="3857582" y="2156057"/>
                  <a:pt x="3632596" y="2302548"/>
                  <a:pt x="3525363" y="2451848"/>
                </a:cubicBezTo>
                <a:cubicBezTo>
                  <a:pt x="3345235" y="2448800"/>
                  <a:pt x="3128624" y="2430785"/>
                  <a:pt x="2870853" y="2451848"/>
                </a:cubicBezTo>
                <a:cubicBezTo>
                  <a:pt x="2613082" y="2472912"/>
                  <a:pt x="2444657" y="2480855"/>
                  <a:pt x="2185176" y="2451848"/>
                </a:cubicBezTo>
                <a:cubicBezTo>
                  <a:pt x="1925695" y="2422841"/>
                  <a:pt x="1908855" y="2434697"/>
                  <a:pt x="1655335" y="2451848"/>
                </a:cubicBezTo>
                <a:cubicBezTo>
                  <a:pt x="1401815" y="2468999"/>
                  <a:pt x="1238461" y="2436150"/>
                  <a:pt x="1125494" y="2451848"/>
                </a:cubicBezTo>
                <a:cubicBezTo>
                  <a:pt x="1012527" y="2467546"/>
                  <a:pt x="723355" y="2470783"/>
                  <a:pt x="408650" y="2451848"/>
                </a:cubicBezTo>
                <a:cubicBezTo>
                  <a:pt x="274154" y="2283780"/>
                  <a:pt x="139651" y="2149767"/>
                  <a:pt x="0" y="2043198"/>
                </a:cubicBezTo>
                <a:cubicBezTo>
                  <a:pt x="-19828" y="1759216"/>
                  <a:pt x="6447" y="1695258"/>
                  <a:pt x="0" y="1406936"/>
                </a:cubicBezTo>
                <a:cubicBezTo>
                  <a:pt x="-6447" y="1118614"/>
                  <a:pt x="24904" y="994574"/>
                  <a:pt x="0" y="795625"/>
                </a:cubicBezTo>
                <a:cubicBezTo>
                  <a:pt x="129673" y="675559"/>
                  <a:pt x="298299" y="487927"/>
                  <a:pt x="397813" y="397813"/>
                </a:cubicBezTo>
                <a:cubicBezTo>
                  <a:pt x="497327" y="307698"/>
                  <a:pt x="658524" y="117778"/>
                  <a:pt x="795625" y="0"/>
                </a:cubicBezTo>
                <a:close/>
              </a:path>
              <a:path w="4320988" h="2451848" stroke="0" extrusionOk="0">
                <a:moveTo>
                  <a:pt x="795625" y="0"/>
                </a:moveTo>
                <a:cubicBezTo>
                  <a:pt x="1044551" y="-22750"/>
                  <a:pt x="1149367" y="5604"/>
                  <a:pt x="1481302" y="0"/>
                </a:cubicBezTo>
                <a:cubicBezTo>
                  <a:pt x="1813237" y="-5604"/>
                  <a:pt x="1952864" y="6082"/>
                  <a:pt x="2104644" y="0"/>
                </a:cubicBezTo>
                <a:cubicBezTo>
                  <a:pt x="2256424" y="-6082"/>
                  <a:pt x="2540136" y="-4030"/>
                  <a:pt x="2665653" y="0"/>
                </a:cubicBezTo>
                <a:cubicBezTo>
                  <a:pt x="2791170" y="4030"/>
                  <a:pt x="2986343" y="19486"/>
                  <a:pt x="3288995" y="0"/>
                </a:cubicBezTo>
                <a:cubicBezTo>
                  <a:pt x="3591647" y="-19486"/>
                  <a:pt x="3702808" y="-12933"/>
                  <a:pt x="3912338" y="0"/>
                </a:cubicBezTo>
                <a:cubicBezTo>
                  <a:pt x="4094757" y="180706"/>
                  <a:pt x="4138954" y="235022"/>
                  <a:pt x="4320988" y="408650"/>
                </a:cubicBezTo>
                <a:cubicBezTo>
                  <a:pt x="4323451" y="691052"/>
                  <a:pt x="4344493" y="815318"/>
                  <a:pt x="4320988" y="995009"/>
                </a:cubicBezTo>
                <a:cubicBezTo>
                  <a:pt x="4297483" y="1174700"/>
                  <a:pt x="4312214" y="1386279"/>
                  <a:pt x="4320988" y="1656223"/>
                </a:cubicBezTo>
                <a:cubicBezTo>
                  <a:pt x="4159674" y="1824856"/>
                  <a:pt x="4094217" y="1862108"/>
                  <a:pt x="3947044" y="2030167"/>
                </a:cubicBezTo>
                <a:cubicBezTo>
                  <a:pt x="3799871" y="2198226"/>
                  <a:pt x="3656009" y="2294440"/>
                  <a:pt x="3525363" y="2451848"/>
                </a:cubicBezTo>
                <a:cubicBezTo>
                  <a:pt x="3337624" y="2478528"/>
                  <a:pt x="3125564" y="2436527"/>
                  <a:pt x="2964355" y="2451848"/>
                </a:cubicBezTo>
                <a:cubicBezTo>
                  <a:pt x="2803146" y="2467169"/>
                  <a:pt x="2666369" y="2453843"/>
                  <a:pt x="2372179" y="2451848"/>
                </a:cubicBezTo>
                <a:cubicBezTo>
                  <a:pt x="2077989" y="2449853"/>
                  <a:pt x="2038299" y="2473899"/>
                  <a:pt x="1811171" y="2451848"/>
                </a:cubicBezTo>
                <a:cubicBezTo>
                  <a:pt x="1584043" y="2429797"/>
                  <a:pt x="1370860" y="2440728"/>
                  <a:pt x="1187828" y="2451848"/>
                </a:cubicBezTo>
                <a:cubicBezTo>
                  <a:pt x="1004796" y="2462968"/>
                  <a:pt x="622509" y="2489881"/>
                  <a:pt x="408650" y="2451848"/>
                </a:cubicBezTo>
                <a:cubicBezTo>
                  <a:pt x="264402" y="2343967"/>
                  <a:pt x="117306" y="2143209"/>
                  <a:pt x="0" y="2043198"/>
                </a:cubicBezTo>
                <a:cubicBezTo>
                  <a:pt x="16198" y="1840825"/>
                  <a:pt x="24571" y="1702851"/>
                  <a:pt x="0" y="1456839"/>
                </a:cubicBezTo>
                <a:cubicBezTo>
                  <a:pt x="-24571" y="1210827"/>
                  <a:pt x="29269" y="938091"/>
                  <a:pt x="0" y="795625"/>
                </a:cubicBezTo>
                <a:cubicBezTo>
                  <a:pt x="149895" y="635528"/>
                  <a:pt x="232391" y="583742"/>
                  <a:pt x="381900" y="413725"/>
                </a:cubicBezTo>
                <a:cubicBezTo>
                  <a:pt x="531409" y="243708"/>
                  <a:pt x="584675" y="177840"/>
                  <a:pt x="795625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3A8E8A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snip2DiagRect">
                    <a:avLst>
                      <a:gd name="adj1" fmla="val 32450"/>
                      <a:gd name="adj2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6C2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9E3D7-5CA4-1249-AC2D-910E28B65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769" y="2741422"/>
            <a:ext cx="3303261" cy="22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5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58E742-D3E2-9844-A8FA-D561FC030BF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CCC6B-0B73-BD48-ACD6-0E551524C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C9164-5423-5643-B438-BBB174E26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Elementary Week One</a:t>
            </a:r>
          </a:p>
        </p:txBody>
      </p:sp>
    </p:spTree>
    <p:extLst>
      <p:ext uri="{BB962C8B-B14F-4D97-AF65-F5344CB8AC3E}">
        <p14:creationId xmlns:p14="http://schemas.microsoft.com/office/powerpoint/2010/main" val="317158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F05965-028A-474B-9311-81921F3F03B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P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9002B4-9B88-364D-91CA-B725C88A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057" y="365125"/>
            <a:ext cx="6482667" cy="755015"/>
          </a:xfrm>
        </p:spPr>
        <p:txBody>
          <a:bodyPr>
            <a:normAutofit/>
          </a:bodyPr>
          <a:lstStyle/>
          <a:p>
            <a:r>
              <a:rPr lang="en-US" dirty="0"/>
              <a:t>The Orange Frog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AA1A1-FC27-3449-AD1D-4C6413723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C59AE2-DB9E-4C44-A0B7-2E080FDDF41F}"/>
              </a:ext>
            </a:extLst>
          </p:cNvPr>
          <p:cNvSpPr/>
          <p:nvPr/>
        </p:nvSpPr>
        <p:spPr>
          <a:xfrm>
            <a:off x="-277810" y="4204820"/>
            <a:ext cx="4545551" cy="654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6C2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839BBF-4502-3044-BBEA-D1B5FDE5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9" y="2693521"/>
            <a:ext cx="3603812" cy="2021509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32BAF10-14D3-9248-B382-BBC8979187BF}"/>
              </a:ext>
            </a:extLst>
          </p:cNvPr>
          <p:cNvSpPr txBox="1">
            <a:spLocks/>
          </p:cNvSpPr>
          <p:nvPr/>
        </p:nvSpPr>
        <p:spPr>
          <a:xfrm>
            <a:off x="4693023" y="1460817"/>
            <a:ext cx="7094165" cy="4716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F26C24"/>
                </a:solidFill>
                <a:latin typeface="Eras Demi ITC" panose="020B06020305040208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08019"/>
                </a:solidFill>
              </a:rPr>
              <a:t>Learning Objective:</a:t>
            </a:r>
          </a:p>
          <a:p>
            <a:r>
              <a:rPr lang="en-US">
                <a:solidFill>
                  <a:srgbClr val="F08019"/>
                </a:solidFill>
              </a:rPr>
              <a:t> </a:t>
            </a:r>
          </a:p>
          <a:p>
            <a:r>
              <a:rPr lang="en-US" u="sng">
                <a:solidFill>
                  <a:srgbClr val="3A8E8A"/>
                </a:solidFill>
              </a:rPr>
              <a:t>I can</a:t>
            </a:r>
            <a:r>
              <a:rPr lang="en-US">
                <a:solidFill>
                  <a:srgbClr val="3A8E8A"/>
                </a:solidFill>
              </a:rPr>
              <a:t> </a:t>
            </a:r>
            <a:r>
              <a:rPr lang="en-US" b="0">
                <a:solidFill>
                  <a:srgbClr val="000000"/>
                </a:solidFill>
                <a:latin typeface="Eras Medium ITC" panose="020B0602030504020804" pitchFamily="34" charset="77"/>
              </a:rPr>
              <a:t>listen to the Orange Frog story. </a:t>
            </a:r>
          </a:p>
          <a:p>
            <a:endParaRPr lang="en-US" b="0">
              <a:latin typeface="Eras Medium ITC" panose="020B0602030504020804" pitchFamily="34" charset="77"/>
            </a:endParaRPr>
          </a:p>
          <a:p>
            <a:r>
              <a:rPr lang="en-US" u="sng">
                <a:solidFill>
                  <a:srgbClr val="3A8E8A"/>
                </a:solidFill>
              </a:rPr>
              <a:t>I will</a:t>
            </a:r>
            <a:r>
              <a:rPr lang="en-US">
                <a:solidFill>
                  <a:srgbClr val="3A8E8A"/>
                </a:solidFill>
              </a:rPr>
              <a:t> </a:t>
            </a:r>
            <a:r>
              <a:rPr lang="en-US" b="0">
                <a:solidFill>
                  <a:srgbClr val="000000"/>
                </a:solidFill>
                <a:latin typeface="Eras Medium ITC" panose="020B0602030504020804" pitchFamily="34" charset="77"/>
              </a:rPr>
              <a:t>discuss the Orange Frog story and see how it relates to me</a:t>
            </a:r>
            <a:r>
              <a:rPr lang="en-US" sz="3200" b="0">
                <a:solidFill>
                  <a:srgbClr val="000000"/>
                </a:solidFill>
                <a:latin typeface="Eras Medium ITC" panose="020B0602030504020804" pitchFamily="34" charset="77"/>
              </a:rPr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4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AD16AA-A4C0-1B42-8750-21F25C6F672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FE4D9B-FE9A-434B-8A24-064F42EF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497B3-366C-324B-81DB-0E0327E3E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8019"/>
                </a:solidFill>
                <a:latin typeface="Eras Medium ITC" panose="020B0602030504020804" pitchFamily="34" charset="77"/>
              </a:rPr>
              <a:t>Interact positively as a team member.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Cooperate with others in a group setting.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8019"/>
                </a:solidFill>
                <a:latin typeface="Eras Medium ITC" panose="020B0602030504020804" pitchFamily="34" charset="77"/>
              </a:rPr>
              <a:t>Generate ideas with group members.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Be an active listener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8019"/>
                </a:solidFill>
                <a:latin typeface="Eras Medium ITC" panose="020B0602030504020804" pitchFamily="34" charset="77"/>
              </a:rPr>
              <a:t>Read and understand information in a variety of forms. 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Express ideas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D8914-910E-0049-8A0A-F422D094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9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BCA12-2418-3343-A518-DAD8708ACF6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7AFB2-BBD5-F847-B3BE-569BABAD0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26290-39B1-9C4D-B04C-42FB213A3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3A8E8A"/>
                </a:solidFill>
                <a:latin typeface="Eras Medium ITC" panose="020B0602030504020804" pitchFamily="34" charset="77"/>
              </a:rPr>
              <a:t>“When you hear the word positive, what do you think of?”</a:t>
            </a:r>
            <a:r>
              <a:rPr lang="en-US" sz="3200" b="0" dirty="0">
                <a:solidFill>
                  <a:srgbClr val="3A8E8A"/>
                </a:solidFill>
                <a:latin typeface="Eras Medium ITC" panose="020B0602030504020804" pitchFamily="34" charset="77"/>
              </a:rPr>
              <a:t> </a:t>
            </a:r>
            <a:endParaRPr lang="en-US" b="0" dirty="0">
              <a:solidFill>
                <a:srgbClr val="3A8E8A"/>
              </a:solidFill>
              <a:latin typeface="Eras Medium ITC" panose="020B0602030504020804" pitchFamily="34" charset="77"/>
            </a:endParaRPr>
          </a:p>
          <a:p>
            <a:br>
              <a:rPr lang="en-US" b="0" dirty="0">
                <a:latin typeface="Eras Medium ITC" panose="020B0602030504020804" pitchFamily="34" charset="77"/>
              </a:rPr>
            </a:br>
            <a:r>
              <a:rPr lang="en-US" b="0" dirty="0">
                <a:solidFill>
                  <a:srgbClr val="F08019"/>
                </a:solidFill>
                <a:latin typeface="Eras Medium ITC" panose="020B0602030504020804" pitchFamily="34" charset="77"/>
              </a:rPr>
              <a:t>“What do you know about frogs?  Are they happy?” </a:t>
            </a:r>
          </a:p>
          <a:p>
            <a:endParaRPr lang="en-US" b="0" dirty="0">
              <a:solidFill>
                <a:srgbClr val="F08019"/>
              </a:solidFill>
              <a:latin typeface="Eras Medium ITC" panose="020B0602030504020804" pitchFamily="34" charset="77"/>
            </a:endParaRPr>
          </a:p>
          <a:p>
            <a:r>
              <a:rPr lang="en-US" b="0" dirty="0">
                <a:solidFill>
                  <a:srgbClr val="F08019"/>
                </a:solidFill>
                <a:latin typeface="Eras Medium ITC" panose="020B0602030504020804" pitchFamily="34" charset="77"/>
              </a:rPr>
              <a:t>Are positive people</a:t>
            </a:r>
            <a:br>
              <a:rPr lang="en-US" b="0" dirty="0">
                <a:solidFill>
                  <a:srgbClr val="F08019"/>
                </a:solidFill>
                <a:latin typeface="Eras Medium ITC" panose="020B0602030504020804" pitchFamily="34" charset="77"/>
              </a:rPr>
            </a:br>
            <a:r>
              <a:rPr lang="en-US" b="0" dirty="0">
                <a:solidFill>
                  <a:srgbClr val="F08019"/>
                </a:solidFill>
                <a:latin typeface="Eras Medium ITC" panose="020B0602030504020804" pitchFamily="34" charset="77"/>
              </a:rPr>
              <a:t>happy?</a:t>
            </a:r>
          </a:p>
          <a:p>
            <a:br>
              <a:rPr lang="en-US" b="0" dirty="0">
                <a:latin typeface="Eras Medium ITC" panose="020B0602030504020804" pitchFamily="34" charset="77"/>
              </a:rPr>
            </a:br>
            <a:endParaRPr lang="en-US" b="0" dirty="0">
              <a:latin typeface="Eras Medium ITC" panose="020B0602030504020804" pitchFamily="34" charset="7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D54FC2-F7EF-E249-8577-05DF356FA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71111"/>
            <a:ext cx="5446809" cy="755015"/>
          </a:xfrm>
        </p:spPr>
        <p:txBody>
          <a:bodyPr/>
          <a:lstStyle/>
          <a:p>
            <a:r>
              <a:rPr lang="en-US" dirty="0">
                <a:solidFill>
                  <a:srgbClr val="F08019"/>
                </a:solidFill>
              </a:rPr>
              <a:t>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87C808-5E75-2A4E-8163-25AEE49ACD06}"/>
              </a:ext>
            </a:extLst>
          </p:cNvPr>
          <p:cNvSpPr/>
          <p:nvPr/>
        </p:nvSpPr>
        <p:spPr>
          <a:xfrm>
            <a:off x="3048000" y="18439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Red-Eyed Tree Frog">
            <a:extLst>
              <a:ext uri="{FF2B5EF4-FFF2-40B4-BE49-F238E27FC236}">
                <a16:creationId xmlns:a16="http://schemas.microsoft.com/office/drawing/2014/main" id="{35A77437-0AA4-C441-9143-9AED18BA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864">
            <a:off x="1214675" y="1592532"/>
            <a:ext cx="3326048" cy="367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C88291-25D7-E24B-B9CE-84B94E1B1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282" y="4442444"/>
            <a:ext cx="2152276" cy="16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6483D-530B-5A40-83F9-638FD9DBB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C466-B267-934D-A0CA-01AFBEB2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439" y="660975"/>
            <a:ext cx="4542502" cy="55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2D6F7C-7AA4-954D-A74B-6F29F482B17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1AD1BE-494E-A144-893D-5FBDED9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471111"/>
            <a:ext cx="11391039" cy="755015"/>
          </a:xfrm>
        </p:spPr>
        <p:txBody>
          <a:bodyPr/>
          <a:lstStyle/>
          <a:p>
            <a:pPr algn="ctr"/>
            <a:r>
              <a:rPr lang="en-US" dirty="0"/>
              <a:t>Introducing The Orange Frog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9A4EA-D657-9345-8004-AA5609192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F7751-A7B5-C84C-BF7E-7B0DAC9D9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2" t="3076" r="4571" b="5003"/>
          <a:stretch/>
        </p:blipFill>
        <p:spPr>
          <a:xfrm>
            <a:off x="1629917" y="1337301"/>
            <a:ext cx="9194009" cy="44909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30488-22D6-BF49-9789-BC4070C844E1}"/>
              </a:ext>
            </a:extLst>
          </p:cNvPr>
          <p:cNvSpPr/>
          <p:nvPr/>
        </p:nvSpPr>
        <p:spPr>
          <a:xfrm>
            <a:off x="-452891" y="1792026"/>
            <a:ext cx="45719" cy="44909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6C25"/>
              </a:solidFill>
            </a:endParaRPr>
          </a:p>
        </p:txBody>
      </p:sp>
      <p:pic>
        <p:nvPicPr>
          <p:cNvPr id="14" name="E1 E-Video Spark Book P1-5" descr="E1 E-Video Spark Book P1-5">
            <a:hlinkClick r:id="" action="ppaction://media"/>
            <a:extLst>
              <a:ext uri="{FF2B5EF4-FFF2-40B4-BE49-F238E27FC236}">
                <a16:creationId xmlns:a16="http://schemas.microsoft.com/office/drawing/2014/main" id="{0677978D-6F36-C242-9B08-6CA342B1C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1042" y="2688155"/>
            <a:ext cx="2389915" cy="14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82F05D-B0A8-9E4E-96F0-8CAA0EF6CDE8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290AA-4BCD-0443-B66F-57704096E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8361F-2E86-694F-ABC3-E96A55D3076C}"/>
              </a:ext>
            </a:extLst>
          </p:cNvPr>
          <p:cNvGrpSpPr/>
          <p:nvPr/>
        </p:nvGrpSpPr>
        <p:grpSpPr>
          <a:xfrm>
            <a:off x="363981" y="1493478"/>
            <a:ext cx="3088379" cy="3439139"/>
            <a:chOff x="839956" y="1380077"/>
            <a:chExt cx="3679903" cy="409784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6C1B57-C894-BF47-A1D9-FED7D1F839B2}"/>
                </a:ext>
              </a:extLst>
            </p:cNvPr>
            <p:cNvSpPr/>
            <p:nvPr/>
          </p:nvSpPr>
          <p:spPr>
            <a:xfrm>
              <a:off x="839956" y="1380077"/>
              <a:ext cx="3679903" cy="4097845"/>
            </a:xfrm>
            <a:custGeom>
              <a:avLst/>
              <a:gdLst>
                <a:gd name="connsiteX0" fmla="*/ 0 w 3679903"/>
                <a:gd name="connsiteY0" fmla="*/ 2048923 h 4097845"/>
                <a:gd name="connsiteX1" fmla="*/ 1839952 w 3679903"/>
                <a:gd name="connsiteY1" fmla="*/ 0 h 4097845"/>
                <a:gd name="connsiteX2" fmla="*/ 3679904 w 3679903"/>
                <a:gd name="connsiteY2" fmla="*/ 2048923 h 4097845"/>
                <a:gd name="connsiteX3" fmla="*/ 1839952 w 3679903"/>
                <a:gd name="connsiteY3" fmla="*/ 4097846 h 4097845"/>
                <a:gd name="connsiteX4" fmla="*/ 0 w 3679903"/>
                <a:gd name="connsiteY4" fmla="*/ 2048923 h 409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9903" h="4097845" fill="none" extrusionOk="0">
                  <a:moveTo>
                    <a:pt x="0" y="2048923"/>
                  </a:moveTo>
                  <a:cubicBezTo>
                    <a:pt x="228447" y="944435"/>
                    <a:pt x="939503" y="-238167"/>
                    <a:pt x="1839952" y="0"/>
                  </a:cubicBezTo>
                  <a:cubicBezTo>
                    <a:pt x="2586178" y="-41339"/>
                    <a:pt x="3497177" y="1089370"/>
                    <a:pt x="3679904" y="2048923"/>
                  </a:cubicBezTo>
                  <a:cubicBezTo>
                    <a:pt x="3669024" y="3076759"/>
                    <a:pt x="2764265" y="4225510"/>
                    <a:pt x="1839952" y="4097846"/>
                  </a:cubicBezTo>
                  <a:cubicBezTo>
                    <a:pt x="1063641" y="4232133"/>
                    <a:pt x="229991" y="3235810"/>
                    <a:pt x="0" y="2048923"/>
                  </a:cubicBezTo>
                  <a:close/>
                </a:path>
                <a:path w="3679903" h="4097845" stroke="0" extrusionOk="0">
                  <a:moveTo>
                    <a:pt x="0" y="2048923"/>
                  </a:moveTo>
                  <a:cubicBezTo>
                    <a:pt x="-22174" y="903657"/>
                    <a:pt x="748998" y="28065"/>
                    <a:pt x="1839952" y="0"/>
                  </a:cubicBezTo>
                  <a:cubicBezTo>
                    <a:pt x="2913773" y="12135"/>
                    <a:pt x="3503865" y="922932"/>
                    <a:pt x="3679904" y="2048923"/>
                  </a:cubicBezTo>
                  <a:cubicBezTo>
                    <a:pt x="3522691" y="3334039"/>
                    <a:pt x="2823839" y="4276325"/>
                    <a:pt x="1839952" y="4097846"/>
                  </a:cubicBezTo>
                  <a:cubicBezTo>
                    <a:pt x="688657" y="4023920"/>
                    <a:pt x="274759" y="3311794"/>
                    <a:pt x="0" y="2048923"/>
                  </a:cubicBezTo>
                  <a:close/>
                </a:path>
              </a:pathLst>
            </a:custGeom>
            <a:solidFill>
              <a:schemeClr val="bg1"/>
            </a:solidFill>
            <a:ln w="44450">
              <a:solidFill>
                <a:srgbClr val="3A8E8A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36C25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B30959-E3EF-2E43-9749-324712D3B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995" y="2148949"/>
              <a:ext cx="2560102" cy="256010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B13BEB-E16A-E046-AA12-1884D9A5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18" y="1"/>
            <a:ext cx="1942146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0DD802-C3C5-9844-824D-F2DE9B14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291" y="576542"/>
            <a:ext cx="6872011" cy="7550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08019"/>
                </a:solidFill>
              </a:rPr>
              <a:t>Thoughts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5D64D26-FA30-1A4C-B9CF-F6FFEF3BC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8155"/>
              </p:ext>
            </p:extLst>
          </p:nvPr>
        </p:nvGraphicFramePr>
        <p:xfrm>
          <a:off x="4474291" y="1467205"/>
          <a:ext cx="7066554" cy="4755175"/>
        </p:xfrm>
        <a:graphic>
          <a:graphicData uri="http://schemas.openxmlformats.org/drawingml/2006/table">
            <a:tbl>
              <a:tblPr/>
              <a:tblGrid>
                <a:gridCol w="2355518">
                  <a:extLst>
                    <a:ext uri="{9D8B030D-6E8A-4147-A177-3AD203B41FA5}">
                      <a16:colId xmlns:a16="http://schemas.microsoft.com/office/drawing/2014/main" val="864533730"/>
                    </a:ext>
                  </a:extLst>
                </a:gridCol>
                <a:gridCol w="2355518">
                  <a:extLst>
                    <a:ext uri="{9D8B030D-6E8A-4147-A177-3AD203B41FA5}">
                      <a16:colId xmlns:a16="http://schemas.microsoft.com/office/drawing/2014/main" val="71975538"/>
                    </a:ext>
                  </a:extLst>
                </a:gridCol>
                <a:gridCol w="2355518">
                  <a:extLst>
                    <a:ext uri="{9D8B030D-6E8A-4147-A177-3AD203B41FA5}">
                      <a16:colId xmlns:a16="http://schemas.microsoft.com/office/drawing/2014/main" val="1933335972"/>
                    </a:ext>
                  </a:extLst>
                </a:gridCol>
              </a:tblGrid>
              <a:tr h="70411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3A8E8A"/>
                          </a:solidFill>
                          <a:effectLst/>
                          <a:latin typeface="Eras Medium ITC" panose="020B0602030504020804" pitchFamily="34" charset="77"/>
                        </a:rPr>
                        <a:t>Misty </a:t>
                      </a:r>
                      <a:endParaRPr lang="en-US" sz="4400" b="1" i="0" dirty="0">
                        <a:solidFill>
                          <a:srgbClr val="3A8E8A"/>
                        </a:solidFill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3A8E8A"/>
                          </a:solidFill>
                          <a:effectLst/>
                          <a:latin typeface="Eras Medium ITC" panose="020B0602030504020804" pitchFamily="34" charset="77"/>
                        </a:rPr>
                        <a:t>Plop</a:t>
                      </a:r>
                      <a:endParaRPr lang="en-US" sz="4400" b="1" i="0" dirty="0">
                        <a:solidFill>
                          <a:srgbClr val="3A8E8A"/>
                        </a:solidFill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3A8E8A"/>
                          </a:solidFill>
                          <a:effectLst/>
                          <a:latin typeface="Eras Medium ITC" panose="020B0602030504020804" pitchFamily="34" charset="77"/>
                        </a:rPr>
                        <a:t>Bull </a:t>
                      </a:r>
                      <a:endParaRPr lang="en-US" sz="4400" b="1" i="0" dirty="0">
                        <a:solidFill>
                          <a:srgbClr val="3A8E8A"/>
                        </a:solidFill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222340"/>
                  </a:ext>
                </a:extLst>
              </a:tr>
              <a:tr h="13247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1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27252"/>
                  </a:ext>
                </a:extLst>
              </a:tr>
              <a:tr h="174496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“I’ve been waiting so long to get to go hopping around this place”. </a:t>
                      </a:r>
                      <a:endParaRPr lang="en-US" sz="3200" b="0" i="1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“In fact, he was nervous about lots of things”. </a:t>
                      </a: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“All that matters is what I do”. </a:t>
                      </a: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224271"/>
                  </a:ext>
                </a:extLst>
              </a:tr>
              <a:tr h="98130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Fun loving, free spirit </a:t>
                      </a: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Nervous, scared, anxious</a:t>
                      </a: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Eras Medium ITC" panose="020B0602030504020804" pitchFamily="34" charset="77"/>
                        </a:rPr>
                        <a:t>Working, ignoring social interactions </a:t>
                      </a:r>
                      <a:endParaRPr lang="en-US" sz="3200" b="0" i="0" dirty="0">
                        <a:effectLst/>
                        <a:latin typeface="Eras Medium ITC" panose="020B0602030504020804" pitchFamily="34" charset="77"/>
                      </a:endParaRPr>
                    </a:p>
                  </a:txBody>
                  <a:tcPr marL="63195" marR="63195" marT="63195" marB="63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747665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computer, light&#10;&#10;Description automatically generated">
            <a:extLst>
              <a:ext uri="{FF2B5EF4-FFF2-40B4-BE49-F238E27FC236}">
                <a16:creationId xmlns:a16="http://schemas.microsoft.com/office/drawing/2014/main" id="{D727200E-9B3F-D740-ABC6-75C82A52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257" y="2362245"/>
            <a:ext cx="1542743" cy="1028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99169-E578-A845-A52F-1F5D8C5A2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80" t="17647"/>
          <a:stretch/>
        </p:blipFill>
        <p:spPr>
          <a:xfrm>
            <a:off x="7503424" y="2215278"/>
            <a:ext cx="1112530" cy="117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44103E-AFDD-9B43-80AC-FB359118A5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30"/>
          <a:stretch/>
        </p:blipFill>
        <p:spPr>
          <a:xfrm>
            <a:off x="9799584" y="2195429"/>
            <a:ext cx="933467" cy="1213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E6AC-D920-DE45-AC58-EB0C36DC6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785" y="3647325"/>
            <a:ext cx="2176879" cy="1453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3E152C-DE5C-0A49-92C5-991D90F59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756" y="3701754"/>
            <a:ext cx="2176879" cy="1453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19C4B-D07E-E24F-9FE7-2EABF98AD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413" y="3669097"/>
            <a:ext cx="2176879" cy="1453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CBA40E-3985-CA4C-A8B6-CB4837939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113" y="5297456"/>
            <a:ext cx="2176879" cy="852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A3F808-E4CC-2A45-89F0-5E58D1107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655" y="5275685"/>
            <a:ext cx="2176879" cy="8528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5C3B20-19B4-4A42-942B-B5289C821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7398" y="5297456"/>
            <a:ext cx="2176879" cy="8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3BAF994-7555-314A-8402-1C6737694D38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0DD802-C3C5-9844-824D-F2DE9B14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08019"/>
                </a:solidFill>
              </a:rPr>
              <a:t>Actions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0E7C-EE59-0D4F-8290-917FF54C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1" y="1460817"/>
            <a:ext cx="7438974" cy="2429865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3A8E8A"/>
                </a:solidFill>
                <a:latin typeface="Eras Medium ITC" panose="020B0602030504020804" pitchFamily="34" charset="77"/>
              </a:rPr>
              <a:t>Talk to your elbow partner and tell your partner which frog you feel most like…</a:t>
            </a:r>
          </a:p>
          <a:p>
            <a:endParaRPr lang="en-US" b="0" dirty="0">
              <a:solidFill>
                <a:srgbClr val="3A8E8A"/>
              </a:solidFill>
              <a:latin typeface="Eras Medium ITC" panose="020B0602030504020804" pitchFamily="34" charset="77"/>
            </a:endParaRPr>
          </a:p>
          <a:p>
            <a:r>
              <a:rPr lang="en-US" b="0" dirty="0">
                <a:solidFill>
                  <a:srgbClr val="3A8E8A"/>
                </a:solidFill>
                <a:latin typeface="Eras Medium ITC" panose="020B0602030504020804" pitchFamily="34" charset="77"/>
              </a:rPr>
              <a:t>… and say why you feel like that frog.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290AA-4BCD-0443-B66F-57704096E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F30DB1-25A6-F34C-9DC4-5EAE2DCC756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13BEB-E16A-E046-AA12-1884D9A5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206" y="2474260"/>
            <a:ext cx="1942146" cy="6858000"/>
          </a:xfrm>
          <a:prstGeom prst="rect">
            <a:avLst/>
          </a:prstGeom>
        </p:spPr>
      </p:pic>
      <p:pic>
        <p:nvPicPr>
          <p:cNvPr id="21" name="Picture 20" descr="A picture containing computer, light&#10;&#10;Description automatically generated">
            <a:extLst>
              <a:ext uri="{FF2B5EF4-FFF2-40B4-BE49-F238E27FC236}">
                <a16:creationId xmlns:a16="http://schemas.microsoft.com/office/drawing/2014/main" id="{8706BB72-CC7C-7A41-9CBF-1F18FDAD5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1" y="4488673"/>
            <a:ext cx="2303807" cy="1536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6EEBB6-C422-044B-8F50-0DF8F7E716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80" t="17647"/>
          <a:stretch/>
        </p:blipFill>
        <p:spPr>
          <a:xfrm>
            <a:off x="6716832" y="4338917"/>
            <a:ext cx="1459896" cy="15427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BBE395-FC70-764F-BBAA-7EBED0C96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30"/>
          <a:stretch/>
        </p:blipFill>
        <p:spPr>
          <a:xfrm>
            <a:off x="9126188" y="4069232"/>
            <a:ext cx="1393964" cy="18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8702"/>
      </p:ext>
    </p:extLst>
  </p:cSld>
  <p:clrMapOvr>
    <a:masterClrMapping/>
  </p:clrMapOvr>
</p:sld>
</file>

<file path=ppt/theme/theme1.xml><?xml version="1.0" encoding="utf-8"?>
<a:theme xmlns:a="http://schemas.openxmlformats.org/drawingml/2006/main" name="Gre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>
            <a:solidFill>
              <a:srgbClr val="F36C2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AOF DHG Slide Template 05052020" id="{82716116-5E99-5043-91DC-3995B199BB78}" vid="{116E305F-35BB-C244-A4A7-E437092E44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504</Words>
  <Application>Microsoft Office PowerPoint</Application>
  <PresentationFormat>Widescreen</PresentationFormat>
  <Paragraphs>80</Paragraphs>
  <Slides>10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Eras Bold ITC</vt:lpstr>
      <vt:lpstr>Eras Demi ITC</vt:lpstr>
      <vt:lpstr>Eras Medium ITC</vt:lpstr>
      <vt:lpstr>Greg</vt:lpstr>
      <vt:lpstr>PowerPoint Presentation</vt:lpstr>
      <vt:lpstr>PowerPoint Presentation</vt:lpstr>
      <vt:lpstr>The Orange Frog</vt:lpstr>
      <vt:lpstr>Skills</vt:lpstr>
      <vt:lpstr>Questions</vt:lpstr>
      <vt:lpstr>PowerPoint Presentation</vt:lpstr>
      <vt:lpstr>Introducing The Orange Frog</vt:lpstr>
      <vt:lpstr>Thoughts</vt:lpstr>
      <vt:lpstr>Actions</vt:lpstr>
      <vt:lpstr>BONUS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Kaiser</dc:creator>
  <cp:lastModifiedBy>Cody Green</cp:lastModifiedBy>
  <cp:revision>27</cp:revision>
  <cp:lastPrinted>2021-03-08T17:33:23Z</cp:lastPrinted>
  <dcterms:created xsi:type="dcterms:W3CDTF">2021-03-08T16:31:58Z</dcterms:created>
  <dcterms:modified xsi:type="dcterms:W3CDTF">2023-02-02T20:37:41Z</dcterms:modified>
</cp:coreProperties>
</file>